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2"/>
  </p:notesMasterIdLst>
  <p:handoutMasterIdLst>
    <p:handoutMasterId r:id="rId13"/>
  </p:handoutMasterIdLst>
  <p:sldIdLst>
    <p:sldId id="1525" r:id="rId6"/>
    <p:sldId id="1527" r:id="rId7"/>
    <p:sldId id="1530" r:id="rId8"/>
    <p:sldId id="1531" r:id="rId9"/>
    <p:sldId id="1528" r:id="rId10"/>
    <p:sldId id="1529" r:id="rId11"/>
  </p:sldIdLst>
  <p:sldSz cx="9151938" cy="5148263"/>
  <p:notesSz cx="6797675" cy="9926638"/>
  <p:embeddedFontLst>
    <p:embeddedFont>
      <p:font typeface="Rosatom" panose="020B0503040504020204" pitchFamily="34" charset="-52"/>
      <p:regular r:id="rId14"/>
      <p:bold r:id="rId15"/>
      <p:italic r:id="rId16"/>
    </p:embeddedFon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Calibri Light" panose="020F0302020204030204" pitchFamily="34" charset="0"/>
      <p:regular r:id="rId21"/>
      <p:italic r:id="rId22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1" autoAdjust="0"/>
    <p:restoredTop sz="95407" autoAdjust="0"/>
  </p:normalViewPr>
  <p:slideViewPr>
    <p:cSldViewPr>
      <p:cViewPr varScale="1">
        <p:scale>
          <a:sx n="111" d="100"/>
          <a:sy n="111" d="100"/>
        </p:scale>
        <p:origin x="571" y="82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18" Type="http://schemas.openxmlformats.org/officeDocument/2006/relationships/font" Target="fonts/font5.fntdata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font" Target="fonts/font8.fntdata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4.fntdata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2.fntdata"/><Relationship Id="rId23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font" Target="fonts/font6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157495"/>
            <a:ext cx="4060346" cy="32120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Для </a:t>
            </a:r>
            <a:r>
              <a:rPr lang="ru-RU" sz="751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условия: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sz="751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>
              <a:buAutoNum type="arabicPeriod" startAt="2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sz="751" dirty="0" smtClean="0">
              <a:solidFill>
                <a:srgbClr val="002060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Дивизиональные </a:t>
            </a:r>
            <a:r>
              <a:rPr lang="ru-RU" sz="751" dirty="0">
                <a:solidFill>
                  <a:srgbClr val="002060"/>
                </a:solidFill>
              </a:rPr>
              <a:t>номинации: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по уровню должностей: участвуют работники, относящиеся к категориям рабочих, специалистов, служащих и руководителей. Ограничения по конкретным должностям прописываются в описании каждой номинации;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по видам профессий: участвуют работники, имеющие профессиональную квалификацию в сфере инженерно-технических, научных и прочих областей знаний в соответствии со специализацией дивизионов Программы признания;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КК организации / дивизиона или ее председателем (между заседаниями КК), а также Оргкомитетом</a:t>
            </a:r>
            <a:r>
              <a:rPr lang="ru-RU" sz="751" dirty="0" smtClean="0">
                <a:solidFill>
                  <a:srgbClr val="002060"/>
                </a:solidFill>
              </a:rPr>
              <a:t>.</a:t>
            </a:r>
            <a:endParaRPr lang="ru-RU" sz="751" dirty="0">
              <a:solidFill>
                <a:srgbClr val="00206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744663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378516" y="1157495"/>
            <a:ext cx="409580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сути достижения описывается реализованный комплекс мероприятий / инициатива, ограниченные по времени (имеющие начало и конец) и имеющие понятные измеримые цели (необходимо описать количественные и качественные результаты достижения) или результаты деятельности выходят за рамки текущего функционала, подразделения, организации или дивизиона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504131" y="2574131"/>
            <a:ext cx="3970186" cy="6694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Оценка результатов деятельности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Подача предложений по экономии, бережливости в рамках ПСР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Саморазвитие и повышение квалификации/ Наставничество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3" y="4125607"/>
            <a:ext cx="3964403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отраслевых, дивизиональных, общественно значимых и иных проектах</a:t>
            </a: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Слесарь механосборочных работ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086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485899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907532"/>
            <a:ext cx="7948776" cy="11322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ru-RU" sz="751" noProof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Программе признания принимают участие работники, занимающие должности: слесарь; слесарь механосборочных работ; слесарь-сборщик; слесарь-сборщик, разборщик; слесарь-сборщик, разборщик ЯБ; слесарь-сборщик изделий </a:t>
            </a:r>
            <a:r>
              <a:rPr lang="ru-RU" sz="751" noProof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751" noProof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др</a:t>
            </a:r>
            <a:r>
              <a:rPr lang="en-US" sz="751" noProof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751" noProof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
В Программе признания принимают участие работники, соответствующие следующим обязательным критериям:</a:t>
            </a:r>
            <a:endParaRPr lang="ru-RU" sz="751" noProof="1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0975" algn="just"/>
            <a:r>
              <a:rPr lang="ru-RU" sz="751" noProof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751" noProof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наличие квалификационного разряда по данной профессии, среднее образование (при наличии соответствующего профессионального обучения (переподготовки) на предприятии), начальное-профессиональное, среднее-профессиональное или высшее образование.
</a:t>
            </a:r>
            <a:r>
              <a:rPr lang="ru-RU" sz="751" noProof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751" noProof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демонстрация высоких результатов работы: стабильное выполнение показателей эффективности деятельности (оценка не ниже С) по результатам отчетного года.
- отсутствие нарушений (спецбезопасности, режимных требований, требований охраны труда, техники безопасности и др.)  на протяжении отчетного года.
- отсутствие замечаний по качеству выпускаемой продукции (отсутствуют случаи отклонений/несоответствия от технической документации) на протяжении отчетного года.</a:t>
            </a:r>
            <a:endParaRPr lang="en-US" sz="751" noProof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Слесарь механосборочных работ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10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Слесарь механосборочных работ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Прямоугольник 48"/>
          <p:cNvSpPr/>
          <p:nvPr/>
        </p:nvSpPr>
        <p:spPr>
          <a:xfrm>
            <a:off x="280942" y="4385108"/>
            <a:ext cx="3217943" cy="277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en-US" sz="601" b="1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</a:t>
            </a:r>
            <a:r>
              <a:rPr lang="ru-RU" sz="601" b="1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</a:t>
            </a:r>
            <a:endParaRPr lang="ru-RU" sz="6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 (должность руководителя / выдвигающего ) </a:t>
            </a:r>
          </a:p>
        </p:txBody>
      </p:sp>
      <p:graphicFrame>
        <p:nvGraphicFramePr>
          <p:cNvPr id="50" name="Таблица 49"/>
          <p:cNvGraphicFramePr>
            <a:graphicFrameLocks noGrp="1"/>
          </p:cNvGraphicFramePr>
          <p:nvPr>
            <p:extLst/>
          </p:nvPr>
        </p:nvGraphicFramePr>
        <p:xfrm>
          <a:off x="327781" y="4737213"/>
          <a:ext cx="3099033" cy="274558"/>
        </p:xfrm>
        <a:graphic>
          <a:graphicData uri="http://schemas.openxmlformats.org/drawingml/2006/table">
            <a:tbl>
              <a:tblPr firstRow="1" bandRow="1"/>
              <a:tblGrid>
                <a:gridCol w="1127729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7130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274558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50186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ОЦЕНКА РЕЗУЛЬТАТОВ ДЕЯТЕЛЬНОСТИ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8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204335"/>
              </p:ext>
            </p:extLst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54" name="TextBox 53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19972" y="215914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ПОДАЧА ПРЕДЛОЖЕНИЙ ПО ЭКОНОМИИ, БЕРЕЖЛИВОСТИ В РАМКАХ ПСР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5995035" y="215914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САМОРАЗВИТИЕ И ПОВЫШЕНИЕ КВАЛИФИКАЦИИ/ НАСТАВНИЧЕСТВО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19972" y="3582243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ОТРАСЛЕВЫХ, ДИВИЗИОНАЛЬНЫХ, ОБЩЕСТВЕННО ЗНАЧИМЫХ И ИНЫХ ПРОЕКТАХ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82840" y="485899"/>
            <a:ext cx="316899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(указать)</a:t>
            </a: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ru-RU" altLang="ru-RU" sz="500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346887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346887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797487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68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643712"/>
              </p:ext>
            </p:extLst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5111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6753360"/>
              </p:ext>
            </p:extLst>
          </p:nvPr>
        </p:nvGraphicFramePr>
        <p:xfrm>
          <a:off x="450706" y="485899"/>
          <a:ext cx="7807427" cy="38678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Оценка результатов деятельности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Высокая эффективность кандидата в выполнении работ.
Реализация планового объема работ точно в срок, с установленной ритмичностью и качеством.
Реализация объема работ выше запланированного производственного плана, производство продукции высокого качества.
Выполнение видов работ, которые являются уникальными для предприятия/отрасли.
Освоение новых видов продукции, выполнение работ в рамках ОКР.
Освоение современного уникального оборудования, применение передовых методов обработки металла, технологии обработки новых видов материалов.
Наличие звания «Отличник качества» и/или права работы на самоконтроле.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Подача предложений по экономии, бережливости в рамках ПСР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Подача предложений с положительной оценкой, направленных на повышение эффективности работы (в том числе направленных на повышение производительности труда, сокращение длительности технологического цикла изготовления продукции, на экономию материальных ресурсов) в отчётном году.
Участие и успешная реализация (в составе рабочих групп) ПСР-проектов в отчётном году.
Оценка соблюдения 5 С.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Саморазвитие и повышение квалификации/ Наставничество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Повышение квалификации, освоение смежных профессий.
Обучение по программам переподготовки или повышения квалификации в отчётном году.
Освоение смежной профессии, связанной с видом деятельности и применяемой в работе.
Участие в обучении в качестве инструктора производственного обучения.
Является наставником молодых рабочих, участвует в программе адаптации сотрудников.
Саморазвитие в отраслевой системе электронного обучения (портал дистанционного обучения Корпоративной Академии Росатома, сервис Рекорд Mobile и пр.)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  <a:tr h="1673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7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8271735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Участие в отраслевых, дивизиональных, общественно значимых и иных проектах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случае наличия проекта, указать наименование проекта.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3560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597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98155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224334"/>
          <a:ext cx="8541463" cy="823628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3638914990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48C1843-6DAE-4BDE-BCA7-BF311A91C570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F2145299-5CB1-4954-8409-5323E48803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53727</TotalTime>
  <Words>2489</Words>
  <Application>Microsoft Office PowerPoint</Application>
  <PresentationFormat>Произвольный</PresentationFormat>
  <Paragraphs>201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Rosatom</vt:lpstr>
      <vt:lpstr>Arial</vt:lpstr>
      <vt:lpstr>Calibri</vt:lpstr>
      <vt:lpstr>Calibri Light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Минин Роман Сергеевич</cp:lastModifiedBy>
  <cp:revision>3414</cp:revision>
  <cp:lastPrinted>2025-02-03T14:56:44Z</cp:lastPrinted>
  <dcterms:created xsi:type="dcterms:W3CDTF">2019-09-24T12:37:05Z</dcterms:created>
  <dcterms:modified xsi:type="dcterms:W3CDTF">2026-02-11T09:47:35Z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